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6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概率图笔记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刘博文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251960" cy="2775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930"/>
            <a:ext cx="4251960" cy="2071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4881880"/>
            <a:ext cx="4301490" cy="1976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99585" y="103505"/>
            <a:ext cx="237744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有向图也称为贝叶斯网或者是信念网</a:t>
            </a:r>
            <a:endParaRPr lang="zh-CN" altLang="en-US" sz="1000"/>
          </a:p>
          <a:p>
            <a:r>
              <a:rPr lang="zh-CN" altLang="en-US" sz="1000"/>
              <a:t>从图中看条件独立性的方法：道德化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对于</a:t>
            </a:r>
            <a:r>
              <a:rPr lang="en-US" altLang="zh-CN" sz="1000"/>
              <a:t>V</a:t>
            </a:r>
            <a:r>
              <a:rPr lang="zh-CN" altLang="en-US" sz="1000"/>
              <a:t>型结构，将父节点相连，之后将</a:t>
            </a:r>
            <a:endParaRPr lang="zh-CN" altLang="en-US" sz="1000"/>
          </a:p>
          <a:p>
            <a:r>
              <a:rPr lang="zh-CN" altLang="en-US" sz="1000"/>
              <a:t>有向图转化为无向图，之后看拿掉一个</a:t>
            </a:r>
            <a:endParaRPr lang="zh-CN" altLang="en-US" sz="1000"/>
          </a:p>
          <a:p>
            <a:r>
              <a:rPr lang="zh-CN" altLang="en-US" sz="1000"/>
              <a:t>节点之后，原来的连通分量会不会不再</a:t>
            </a:r>
            <a:endParaRPr lang="zh-CN" altLang="en-US" sz="1000"/>
          </a:p>
          <a:p>
            <a:r>
              <a:rPr lang="zh-CN" altLang="en-US" sz="1000"/>
              <a:t>连通如果是</a:t>
            </a:r>
            <a:r>
              <a:rPr lang="en-US" altLang="zh-CN" sz="1000"/>
              <a:t> </a:t>
            </a:r>
            <a:r>
              <a:rPr lang="zh-CN" altLang="en-US" sz="1000"/>
              <a:t>那么就是在知道这个节点的</a:t>
            </a:r>
            <a:endParaRPr lang="zh-CN" altLang="en-US" sz="1000"/>
          </a:p>
          <a:p>
            <a:r>
              <a:rPr lang="zh-CN" altLang="en-US" sz="1000"/>
              <a:t>情况下，两个连通分量独立！</a:t>
            </a:r>
            <a:endParaRPr lang="zh-CN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011805" y="3453765"/>
                <a:ext cx="1362710" cy="5880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altLang="zh-CN" sz="1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𝑝𝑎</m:t>
                              </m:r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  <m:r>
                                <a:rPr lang="en-US" altLang="zh-CN" sz="12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200" i="1">
                          <a:latin typeface="Cambria Math" panose="02040503050406030204" charset="0"/>
                          <a:cs typeface="Cambria Math" panose="02040503050406030204" charset="0"/>
                        </a:rPr>
                        <m:t>拓扑排序</m:t>
                      </m:r>
                    </m:oMath>
                  </m:oMathPara>
                </a14:m>
                <a:endParaRPr lang="en-US" altLang="zh-CN" sz="12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805" y="3453765"/>
                <a:ext cx="1362710" cy="5880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stCxn id="6" idx="2"/>
          </p:cNvCxnSpPr>
          <p:nvPr/>
        </p:nvCxnSpPr>
        <p:spPr>
          <a:xfrm flipH="1">
            <a:off x="2835910" y="4041775"/>
            <a:ext cx="857250" cy="254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60" y="1425575"/>
            <a:ext cx="2949575" cy="1877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51960" y="3302635"/>
            <a:ext cx="299085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这样理解：</a:t>
            </a:r>
            <a:endParaRPr lang="zh-CN" altLang="en-US" sz="1000"/>
          </a:p>
          <a:p>
            <a:r>
              <a:rPr lang="en-US" altLang="zh-CN" sz="1000"/>
              <a:t>c</a:t>
            </a:r>
            <a:r>
              <a:rPr lang="zh-CN" altLang="en-US" sz="1000"/>
              <a:t>已知，那么</a:t>
            </a:r>
            <a:r>
              <a:rPr lang="en-US" altLang="zh-CN" sz="1000"/>
              <a:t>a</a:t>
            </a:r>
            <a:r>
              <a:rPr lang="zh-CN" altLang="en-US" sz="1000"/>
              <a:t>，</a:t>
            </a:r>
            <a:r>
              <a:rPr lang="en-US" altLang="zh-CN" sz="1000"/>
              <a:t>b</a:t>
            </a:r>
            <a:r>
              <a:rPr lang="zh-CN" altLang="en-US" sz="1000"/>
              <a:t>就有了自己的孩子，</a:t>
            </a:r>
            <a:endParaRPr lang="zh-CN" altLang="en-US" sz="1000"/>
          </a:p>
          <a:p>
            <a:r>
              <a:rPr lang="zh-CN" altLang="en-US" sz="1000"/>
              <a:t>那么</a:t>
            </a:r>
            <a:r>
              <a:rPr lang="en-US" altLang="zh-CN" sz="1000"/>
              <a:t>a</a:t>
            </a:r>
            <a:r>
              <a:rPr lang="zh-CN" altLang="en-US" sz="1000"/>
              <a:t>，</a:t>
            </a:r>
            <a:r>
              <a:rPr lang="en-US" altLang="zh-CN" sz="1000"/>
              <a:t>b</a:t>
            </a:r>
            <a:r>
              <a:rPr lang="zh-CN" altLang="en-US" sz="1000"/>
              <a:t>之间一定不是独立的，</a:t>
            </a:r>
            <a:endParaRPr lang="zh-CN" altLang="en-US" sz="1000"/>
          </a:p>
          <a:p>
            <a:r>
              <a:rPr lang="en-US" altLang="zh-CN" sz="1000"/>
              <a:t>c</a:t>
            </a:r>
            <a:r>
              <a:rPr lang="zh-CN" altLang="en-US" sz="1000"/>
              <a:t>完全未知时，</a:t>
            </a:r>
            <a:endParaRPr lang="zh-CN" altLang="en-US" sz="1000"/>
          </a:p>
          <a:p>
            <a:r>
              <a:rPr lang="en-US" altLang="zh-CN" sz="1000"/>
              <a:t>a</a:t>
            </a:r>
            <a:r>
              <a:rPr lang="zh-CN" altLang="en-US" sz="1000"/>
              <a:t>，</a:t>
            </a:r>
            <a:r>
              <a:rPr lang="en-US" altLang="zh-CN" sz="1000"/>
              <a:t>b</a:t>
            </a:r>
            <a:r>
              <a:rPr lang="zh-CN" altLang="en-US" sz="1000"/>
              <a:t>还是茫茫人海中的单身狗，所以他们之间独立</a:t>
            </a:r>
            <a:endParaRPr lang="zh-CN" altLang="en-US" sz="10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810" y="0"/>
            <a:ext cx="4068445" cy="402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585" y="4130040"/>
            <a:ext cx="6477000" cy="2727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739120" y="4041775"/>
            <a:ext cx="1452880" cy="27070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马尔卡夫是怎么来的？</a:t>
            </a:r>
            <a:endParaRPr lang="zh-CN" altLang="en-US" sz="1000"/>
          </a:p>
          <a:p>
            <a:r>
              <a:rPr lang="zh-CN" altLang="en-US" sz="1000"/>
              <a:t>对于高维的概率部分</a:t>
            </a:r>
            <a:endParaRPr lang="zh-CN" altLang="en-US" sz="1000"/>
          </a:p>
          <a:p>
            <a:r>
              <a:rPr lang="zh-CN" altLang="en-US" sz="1000"/>
              <a:t>每一个维度上的关系</a:t>
            </a:r>
            <a:endParaRPr lang="zh-CN" altLang="en-US" sz="1000"/>
          </a:p>
          <a:p>
            <a:r>
              <a:rPr lang="zh-CN" altLang="en-US" sz="1000"/>
              <a:t>可能是复杂的，难以</a:t>
            </a:r>
            <a:endParaRPr lang="zh-CN" altLang="en-US" sz="1000"/>
          </a:p>
          <a:p>
            <a:r>
              <a:rPr lang="zh-CN" altLang="en-US" sz="1000"/>
              <a:t>计算的</a:t>
            </a:r>
            <a:endParaRPr lang="zh-CN" altLang="en-US" sz="1000"/>
          </a:p>
          <a:p>
            <a:r>
              <a:rPr lang="zh-CN" altLang="en-US" sz="1000"/>
              <a:t>所以我们要进行简化</a:t>
            </a:r>
            <a:endParaRPr lang="zh-CN" altLang="en-US" sz="1000"/>
          </a:p>
          <a:p>
            <a:r>
              <a:rPr lang="zh-CN" altLang="en-US" sz="1000"/>
              <a:t>如何简化呢？</a:t>
            </a:r>
            <a:endParaRPr lang="zh-CN" altLang="en-US" sz="1000"/>
          </a:p>
          <a:p>
            <a:r>
              <a:rPr lang="zh-CN" altLang="en-US" sz="1000"/>
              <a:t>一种方法是朴素</a:t>
            </a:r>
            <a:endParaRPr lang="zh-CN" altLang="en-US" sz="1000"/>
          </a:p>
          <a:p>
            <a:r>
              <a:rPr lang="zh-CN" altLang="en-US" sz="1000"/>
              <a:t>贝叶斯</a:t>
            </a:r>
            <a:endParaRPr lang="zh-CN" altLang="en-US" sz="1000"/>
          </a:p>
          <a:p>
            <a:r>
              <a:rPr lang="zh-CN" altLang="en-US" sz="1000"/>
              <a:t>但是这样的假设太强了</a:t>
            </a:r>
            <a:endParaRPr lang="zh-CN" altLang="en-US" sz="1000"/>
          </a:p>
          <a:p>
            <a:r>
              <a:rPr lang="zh-CN" altLang="en-US" sz="1000"/>
              <a:t>所以适当的放宽假设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马尔科夫，一种链式</a:t>
            </a:r>
            <a:endParaRPr lang="zh-CN" altLang="en-US" sz="1000"/>
          </a:p>
          <a:p>
            <a:r>
              <a:rPr lang="zh-CN" altLang="en-US" sz="1000"/>
              <a:t>的，每个维度上上</a:t>
            </a:r>
            <a:endParaRPr lang="zh-CN" altLang="en-US" sz="1000"/>
          </a:p>
          <a:p>
            <a:r>
              <a:rPr lang="zh-CN" altLang="en-US" sz="1000"/>
              <a:t>一个维度有关，朴素贝</a:t>
            </a:r>
            <a:endParaRPr lang="zh-CN" altLang="en-US" sz="1000"/>
          </a:p>
          <a:p>
            <a:r>
              <a:rPr lang="zh-CN" altLang="en-US" sz="1000"/>
              <a:t>叶斯认为维度之间</a:t>
            </a:r>
            <a:endParaRPr lang="zh-CN" altLang="en-US" sz="1000"/>
          </a:p>
          <a:p>
            <a:r>
              <a:rPr lang="zh-CN" altLang="en-US" sz="1000"/>
              <a:t>独立！</a:t>
            </a:r>
            <a:endParaRPr lang="zh-CN" altLang="en-US" sz="1000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444240" cy="3045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2010" y="2761615"/>
            <a:ext cx="1452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这一对没有之间连接！</a:t>
            </a:r>
            <a:endParaRPr lang="zh-CN" altLang="en-US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460"/>
            <a:ext cx="5320030" cy="2991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6120" y="50304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什么是最大团，就相当于是</a:t>
            </a:r>
            <a:endParaRPr lang="zh-CN" altLang="en-US" sz="1200"/>
          </a:p>
          <a:p>
            <a:r>
              <a:rPr lang="zh-CN" altLang="en-US" sz="1200"/>
              <a:t>无向图中的各个连通分量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5475605" y="1756410"/>
            <a:ext cx="54400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如果U</a:t>
            </a:r>
            <a:r>
              <a:rPr lang="zh-CN" altLang="en-US">
                <a:sym typeface="+mn-ea"/>
              </a:rPr>
              <a:t>∈</a:t>
            </a:r>
            <a:r>
              <a:rPr lang="zh-CN" altLang="en-US"/>
              <a:t>V，且对任意两个顶点u，v∈U有(u,v)∈E，则称U是G的完全子图。</a:t>
            </a:r>
            <a:endParaRPr lang="zh-CN" altLang="en-US"/>
          </a:p>
          <a:p>
            <a:r>
              <a:rPr lang="zh-CN" altLang="en-US"/>
              <a:t>G的完全子图U是G的团。</a:t>
            </a:r>
            <a:endParaRPr lang="zh-CN" altLang="en-US"/>
          </a:p>
          <a:p>
            <a:r>
              <a:rPr lang="zh-CN" altLang="en-US"/>
              <a:t>G的最大团是指G的最大完全子图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4239895" cy="2573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1825" y="265430"/>
            <a:ext cx="297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>
                <a:solidFill>
                  <a:schemeClr val="accent6">
                    <a:lumMod val="50000"/>
                  </a:schemeClr>
                </a:solidFill>
              </a:rPr>
              <a:t>推断就是求概率，边缘概率，条件概率，最大后验</a:t>
            </a:r>
            <a:endParaRPr lang="zh-CN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2573655"/>
            <a:ext cx="3757295" cy="3502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30" y="997585"/>
            <a:ext cx="3691255" cy="789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30" y="0"/>
            <a:ext cx="3627755" cy="997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30" y="1786890"/>
            <a:ext cx="5479415" cy="46367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54830" y="5818505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这里的边，相当于是</a:t>
            </a:r>
            <a:endParaRPr lang="zh-CN" altLang="en-US" sz="1200"/>
          </a:p>
          <a:p>
            <a:r>
              <a:rPr lang="zh-CN" altLang="en-US" sz="1200"/>
              <a:t>两个节点之间的关系</a:t>
            </a:r>
            <a:endParaRPr lang="zh-CN" altLang="en-US" sz="1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15" y="52070"/>
            <a:ext cx="3069590" cy="1525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16695" y="68326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bp=VE+</a:t>
            </a:r>
            <a:r>
              <a:rPr lang="zh-CN" altLang="en-US"/>
              <a:t>缓存记录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01225" y="1948180"/>
            <a:ext cx="166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mij</a:t>
            </a:r>
            <a:r>
              <a:rPr lang="zh-CN" altLang="en-US"/>
              <a:t>表示从节点</a:t>
            </a:r>
            <a:r>
              <a:rPr lang="en-US" altLang="zh-CN"/>
              <a:t>i</a:t>
            </a:r>
            <a:endParaRPr lang="en-US" altLang="zh-CN"/>
          </a:p>
          <a:p>
            <a:r>
              <a:rPr lang="zh-CN" altLang="en-US"/>
              <a:t>传递到节点</a:t>
            </a:r>
            <a:r>
              <a:rPr lang="en-US" altLang="zh-CN"/>
              <a:t>j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信息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16840"/>
            <a:ext cx="11964670" cy="6392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0"/>
            <a:ext cx="3615055" cy="2361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2361565"/>
            <a:ext cx="3558540" cy="2962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" y="5324475"/>
            <a:ext cx="3557905" cy="1415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345" y="81915"/>
            <a:ext cx="3491230" cy="305054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507365" y="1350645"/>
            <a:ext cx="4589780" cy="2251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45" y="3423285"/>
            <a:ext cx="1979295" cy="2056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650" y="207645"/>
            <a:ext cx="4827270" cy="5753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25510" y="4276725"/>
            <a:ext cx="22504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给定模型条件下，某个</a:t>
            </a:r>
            <a:r>
              <a:rPr lang="en-US" altLang="zh-CN" sz="1000"/>
              <a:t>outputs</a:t>
            </a:r>
            <a:r>
              <a:rPr lang="zh-CN" altLang="en-US" sz="1000"/>
              <a:t>的概率</a:t>
            </a:r>
            <a:endParaRPr lang="zh-CN" altLang="en-US" sz="1000"/>
          </a:p>
        </p:txBody>
      </p:sp>
      <p:sp>
        <p:nvSpPr>
          <p:cNvPr id="11" name="文本框 10"/>
          <p:cNvSpPr txBox="1"/>
          <p:nvPr/>
        </p:nvSpPr>
        <p:spPr>
          <a:xfrm>
            <a:off x="8525510" y="477075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求解模型</a:t>
            </a:r>
            <a:endParaRPr lang="zh-CN" altLang="en-US" sz="1000"/>
          </a:p>
        </p:txBody>
      </p:sp>
      <p:sp>
        <p:nvSpPr>
          <p:cNvPr id="12" name="文本框 11"/>
          <p:cNvSpPr txBox="1"/>
          <p:nvPr/>
        </p:nvSpPr>
        <p:spPr>
          <a:xfrm>
            <a:off x="8383270" y="5715635"/>
            <a:ext cx="27793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给定模型和</a:t>
            </a:r>
            <a:r>
              <a:rPr lang="en-US" altLang="zh-CN" sz="1000"/>
              <a:t>outputs</a:t>
            </a:r>
            <a:r>
              <a:rPr lang="zh-CN" altLang="en-US" sz="1000"/>
              <a:t>的条件下，计算</a:t>
            </a:r>
            <a:r>
              <a:rPr lang="en-US" altLang="zh-CN" sz="1000"/>
              <a:t>input</a:t>
            </a:r>
            <a:r>
              <a:rPr lang="zh-CN" altLang="en-US" sz="1000"/>
              <a:t>的概率</a:t>
            </a:r>
            <a:endParaRPr lang="zh-CN" altLang="en-US" sz="1000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86125" cy="1113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15" y="337820"/>
            <a:ext cx="1066800" cy="30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05" y="85725"/>
            <a:ext cx="7385050" cy="6685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62745" y="1584325"/>
            <a:ext cx="183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这种方法的时间复杂度太大，</a:t>
            </a:r>
            <a:endParaRPr lang="zh-CN" altLang="en-US" sz="1000"/>
          </a:p>
          <a:p>
            <a:r>
              <a:rPr lang="zh-CN" altLang="en-US" sz="1000"/>
              <a:t>不可行，所以使用</a:t>
            </a:r>
            <a:r>
              <a:rPr lang="en-US" altLang="zh-CN" sz="1000"/>
              <a:t>forward</a:t>
            </a:r>
            <a:endParaRPr lang="en-US" altLang="zh-CN" sz="1000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405" y="200660"/>
            <a:ext cx="7105015" cy="6456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1365" y="1523365"/>
            <a:ext cx="2697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三个问题中的第二个问题</a:t>
            </a:r>
            <a:endParaRPr lang="zh-CN" altLang="en-US"/>
          </a:p>
          <a:p>
            <a:r>
              <a:rPr lang="zh-CN" altLang="en-US"/>
              <a:t>计算模型参数</a:t>
            </a:r>
            <a:endParaRPr lang="zh-CN" altLang="en-US"/>
          </a:p>
          <a:p>
            <a:r>
              <a:rPr lang="zh-CN" altLang="en-US"/>
              <a:t>通过最大似然计算！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EM</a:t>
            </a:r>
            <a:r>
              <a:rPr lang="zh-CN" altLang="en-US"/>
              <a:t>的方法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148590"/>
            <a:ext cx="7915910" cy="65601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115" y="2310765"/>
            <a:ext cx="4001135" cy="1958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WPS 演示</Application>
  <PresentationFormat>宽屏</PresentationFormat>
  <Paragraphs>73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Cambria Math</vt:lpstr>
      <vt:lpstr>Office 主题​​</vt:lpstr>
      <vt:lpstr>概率图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刘博文,leo</cp:lastModifiedBy>
  <cp:revision>152</cp:revision>
  <dcterms:created xsi:type="dcterms:W3CDTF">2019-06-19T02:08:00Z</dcterms:created>
  <dcterms:modified xsi:type="dcterms:W3CDTF">2021-06-17T16:14:17Z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101A0E3609D0473583A8261FF54E3EC3</vt:lpwstr>
  </property>
</Properties>
</file>